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2" r:id="rId5"/>
    <p:sldId id="263" r:id="rId6"/>
    <p:sldId id="265" r:id="rId7"/>
    <p:sldId id="264" r:id="rId8"/>
    <p:sldId id="266" r:id="rId9"/>
    <p:sldId id="269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530" y="114"/>
      </p:cViewPr>
      <p:guideLst>
        <p:guide orient="horz" pos="2183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9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2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3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53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1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60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0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1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0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0A5FB-C828-4624-AF2F-04753ECA6A9E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E83A8-0F40-47D7-A854-317B67E55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26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BD5F72-68F6-4E6A-9C74-86CD6C695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0632" b="15888"/>
          <a:stretch/>
        </p:blipFill>
        <p:spPr>
          <a:xfrm>
            <a:off x="0" y="0"/>
            <a:ext cx="9386887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A404D4-02BF-4A05-B7E0-5F9C77D65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" y="2611743"/>
            <a:ext cx="9834562" cy="44980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E80B83-4D68-4BFF-8007-7A014AF084C4}"/>
              </a:ext>
            </a:extLst>
          </p:cNvPr>
          <p:cNvSpPr txBox="1"/>
          <p:nvPr/>
        </p:nvSpPr>
        <p:spPr>
          <a:xfrm>
            <a:off x="1082436" y="5642599"/>
            <a:ext cx="31133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latin typeface="Mazzard H Light" pitchFamily="2" charset="-52"/>
              </a:rPr>
              <a:t>ПРОФНОВАЦИИ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A6689F-ABF1-4002-8E88-224FBF2A48F9}"/>
              </a:ext>
            </a:extLst>
          </p:cNvPr>
          <p:cNvSpPr txBox="1"/>
          <p:nvPr/>
        </p:nvSpPr>
        <p:spPr>
          <a:xfrm>
            <a:off x="1083917" y="5423218"/>
            <a:ext cx="2480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Mazzard H Light" pitchFamily="2" charset="-52"/>
              </a:rPr>
              <a:t>УПРАВЛЯЮЩАЯ КОМПАНИЯ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07D83E-E1D9-402B-AB6B-2CAE65914D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7035" y="5273141"/>
            <a:ext cx="804977" cy="8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00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F5410C-AAC8-4EF6-A678-BCB250326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2"/>
          <a:stretch/>
        </p:blipFill>
        <p:spPr>
          <a:xfrm>
            <a:off x="0" y="2263589"/>
            <a:ext cx="9144000" cy="4630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9A6E8-0E32-4842-8145-246E744DAFC8}"/>
              </a:ext>
            </a:extLst>
          </p:cNvPr>
          <p:cNvSpPr txBox="1"/>
          <p:nvPr/>
        </p:nvSpPr>
        <p:spPr>
          <a:xfrm>
            <a:off x="1388680" y="1128582"/>
            <a:ext cx="63666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5 ШАГОВ К СОТРУДНИЧЕСТВУ: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D9B38-FCCA-48C8-BABE-FB611DA3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6" y="2520873"/>
            <a:ext cx="8067087" cy="323463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B3177E-ADF5-4653-87BD-39747FBE4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2" t="33793"/>
          <a:stretch/>
        </p:blipFill>
        <p:spPr>
          <a:xfrm>
            <a:off x="0" y="0"/>
            <a:ext cx="2179965" cy="39461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C48C69C-4999-4C3D-BD94-D6D163E705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88" b="31369"/>
          <a:stretch/>
        </p:blipFill>
        <p:spPr>
          <a:xfrm>
            <a:off x="7208043" y="3798128"/>
            <a:ext cx="1940024" cy="30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9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BD5F72-68F6-4E6A-9C74-86CD6C695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t="29964" r="12617" b="2996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30986A-191A-4ADE-A3D0-65AF2E4A0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1"/>
          <a:stretch/>
        </p:blipFill>
        <p:spPr>
          <a:xfrm>
            <a:off x="-228600" y="2490347"/>
            <a:ext cx="9372599" cy="46051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E80B83-4D68-4BFF-8007-7A014AF084C4}"/>
              </a:ext>
            </a:extLst>
          </p:cNvPr>
          <p:cNvSpPr txBox="1"/>
          <p:nvPr/>
        </p:nvSpPr>
        <p:spPr>
          <a:xfrm>
            <a:off x="1025537" y="1891141"/>
            <a:ext cx="3318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latin typeface="Mazzard H Light" pitchFamily="2" charset="-52"/>
              </a:rPr>
              <a:t>БЛАГОДАРИМ ЗА</a:t>
            </a:r>
          </a:p>
          <a:p>
            <a:pPr algn="ctr"/>
            <a:r>
              <a:rPr lang="ru-RU" sz="2700" dirty="0">
                <a:latin typeface="Mazzard H Light" pitchFamily="2" charset="-52"/>
              </a:rPr>
              <a:t>ВНИМАНИЕ!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07D83E-E1D9-402B-AB6B-2CAE65914D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64071" y="598218"/>
            <a:ext cx="1194502" cy="1194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BF28DC-6624-421C-BF0B-386D86B0E0AD}"/>
              </a:ext>
            </a:extLst>
          </p:cNvPr>
          <p:cNvSpPr txBox="1"/>
          <p:nvPr/>
        </p:nvSpPr>
        <p:spPr>
          <a:xfrm>
            <a:off x="142841" y="3946912"/>
            <a:ext cx="15778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Mazzard H Light" pitchFamily="2" charset="-52"/>
              </a:rPr>
              <a:t>КОНТАКТЫ: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EC2B0-2F16-480E-9DF6-191F120DF3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8" y="4419777"/>
            <a:ext cx="273272" cy="2732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76EA2D-94B2-46F9-BEB1-262CA5C5DB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7" y="4873647"/>
            <a:ext cx="273272" cy="2732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23732C-2D2D-4513-8314-CFDB832F3B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1" y="6191883"/>
            <a:ext cx="288781" cy="2887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52B0AB-9D5B-4384-BC77-7E43CE5EF17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7" y="5738013"/>
            <a:ext cx="284111" cy="2841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8ED094-D245-4E58-B324-46C1DAD7D8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5" y="5306779"/>
            <a:ext cx="273272" cy="2732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494F60-4C3D-4F3E-B0D2-7A687A4AE90E}"/>
              </a:ext>
            </a:extLst>
          </p:cNvPr>
          <p:cNvSpPr txBox="1"/>
          <p:nvPr/>
        </p:nvSpPr>
        <p:spPr>
          <a:xfrm>
            <a:off x="600040" y="4385634"/>
            <a:ext cx="16898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Mazzard H Light" pitchFamily="2" charset="-52"/>
              </a:rPr>
              <a:t>profnovacii.ru</a:t>
            </a:r>
            <a:endParaRPr lang="ru-RU" sz="1500" dirty="0">
              <a:latin typeface="Mazzard H Light" pitchFamily="2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733036-BEE1-44BE-A2FE-DFD41A1B8949}"/>
              </a:ext>
            </a:extLst>
          </p:cNvPr>
          <p:cNvSpPr txBox="1"/>
          <p:nvPr/>
        </p:nvSpPr>
        <p:spPr>
          <a:xfrm>
            <a:off x="600040" y="4880478"/>
            <a:ext cx="1861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Mazzard H Light" pitchFamily="2" charset="-52"/>
              </a:rPr>
              <a:t>dom.gosuslugi.ru</a:t>
            </a:r>
            <a:endParaRPr lang="ru-RU" sz="1500" dirty="0">
              <a:latin typeface="Mazzard H Light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783A6E-0705-4024-BCBD-A31CF0D381BE}"/>
              </a:ext>
            </a:extLst>
          </p:cNvPr>
          <p:cNvSpPr txBox="1"/>
          <p:nvPr/>
        </p:nvSpPr>
        <p:spPr>
          <a:xfrm>
            <a:off x="566347" y="5304342"/>
            <a:ext cx="25093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Mazzard H Light" pitchFamily="2" charset="-52"/>
              </a:rPr>
              <a:t>+7 (499)-270-58-04</a:t>
            </a:r>
            <a:endParaRPr lang="ru-RU" sz="1500" dirty="0">
              <a:latin typeface="Mazzard H Light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45B6F3-483C-4B58-A778-66F78A6B8255}"/>
              </a:ext>
            </a:extLst>
          </p:cNvPr>
          <p:cNvSpPr txBox="1"/>
          <p:nvPr/>
        </p:nvSpPr>
        <p:spPr>
          <a:xfrm>
            <a:off x="580534" y="6071820"/>
            <a:ext cx="4191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Mazzard H Light" pitchFamily="2" charset="-52"/>
              </a:rPr>
              <a:t>г. Москва, 1-й </a:t>
            </a:r>
            <a:r>
              <a:rPr lang="ru-RU" sz="1500" dirty="0" smtClean="0">
                <a:latin typeface="Mazzard H Light" pitchFamily="2" charset="-52"/>
              </a:rPr>
              <a:t>Добрынинский </a:t>
            </a:r>
            <a:r>
              <a:rPr lang="ru-RU" sz="1500" dirty="0">
                <a:latin typeface="Mazzard H Light" pitchFamily="2" charset="-52"/>
              </a:rPr>
              <a:t>пер., </a:t>
            </a:r>
          </a:p>
          <a:p>
            <a:r>
              <a:rPr lang="ru-RU" sz="1500" dirty="0">
                <a:latin typeface="Mazzard H Light" pitchFamily="2" charset="-52"/>
              </a:rPr>
              <a:t>д. </a:t>
            </a:r>
            <a:r>
              <a:rPr lang="ru-RU" sz="1500" dirty="0" smtClean="0">
                <a:latin typeface="Mazzard H Light" pitchFamily="2" charset="-52"/>
              </a:rPr>
              <a:t>19, стр. 6, </a:t>
            </a:r>
            <a:r>
              <a:rPr lang="ru-RU" sz="1500" dirty="0" err="1" smtClean="0">
                <a:latin typeface="Mazzard H Light" pitchFamily="2" charset="-52"/>
              </a:rPr>
              <a:t>помещ</a:t>
            </a:r>
            <a:r>
              <a:rPr lang="ru-RU" sz="1500" dirty="0" smtClean="0">
                <a:latin typeface="Mazzard H Light" pitchFamily="2" charset="-52"/>
              </a:rPr>
              <a:t>. 2/1</a:t>
            </a:r>
            <a:endParaRPr lang="ru-RU" sz="1500" dirty="0">
              <a:latin typeface="Mazzard H Light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8B2B95-3E26-4535-A9CC-09194195550B}"/>
              </a:ext>
            </a:extLst>
          </p:cNvPr>
          <p:cNvSpPr txBox="1"/>
          <p:nvPr/>
        </p:nvSpPr>
        <p:spPr>
          <a:xfrm>
            <a:off x="566348" y="5730027"/>
            <a:ext cx="33821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Mazzard H Light" pitchFamily="2" charset="-52"/>
              </a:rPr>
              <a:t>Время работы: 9:00 – 18:00</a:t>
            </a:r>
          </a:p>
        </p:txBody>
      </p:sp>
    </p:spTree>
    <p:extLst>
      <p:ext uri="{BB962C8B-B14F-4D97-AF65-F5344CB8AC3E}">
        <p14:creationId xmlns:p14="http://schemas.microsoft.com/office/powerpoint/2010/main" val="3895767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F9C4B-5092-4469-AD86-AD7CDCE1B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17570" r="51373" b="6460"/>
          <a:stretch/>
        </p:blipFill>
        <p:spPr>
          <a:xfrm>
            <a:off x="-1" y="0"/>
            <a:ext cx="6282813" cy="68579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1ABE9A-39D3-4C0F-98E6-BD41973B5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6134" r="25577" b="9013"/>
          <a:stretch/>
        </p:blipFill>
        <p:spPr>
          <a:xfrm>
            <a:off x="1917289" y="509170"/>
            <a:ext cx="7226711" cy="6348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045C53-CC06-4191-A4DC-B13A1358EAC1}"/>
              </a:ext>
            </a:extLst>
          </p:cNvPr>
          <p:cNvSpPr txBox="1"/>
          <p:nvPr/>
        </p:nvSpPr>
        <p:spPr>
          <a:xfrm>
            <a:off x="936743" y="2368442"/>
            <a:ext cx="444641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ООО "</a:t>
            </a:r>
            <a:r>
              <a:rPr lang="ru-RU" sz="1050" dirty="0" err="1">
                <a:latin typeface="Century Gothic" panose="020B0502020202020204" pitchFamily="34" charset="0"/>
              </a:rPr>
              <a:t>Профновации</a:t>
            </a:r>
            <a:r>
              <a:rPr lang="ru-RU" sz="1050" dirty="0">
                <a:latin typeface="Century Gothic" panose="020B0502020202020204" pitchFamily="34" charset="0"/>
              </a:rPr>
              <a:t>" основано на базе ЗАО "Профессиональные новации". С сентября 2011 года осуществляет свою деятельность в качестве управляющей организации. Компания с каждым годом наращивает свой потенциал и опыт в сфере жилищно-коммунального хозяйства.</a:t>
            </a:r>
            <a:endParaRPr lang="en-US" sz="1050" dirty="0">
              <a:latin typeface="Century Gothic" panose="020B0502020202020204" pitchFamily="34" charset="0"/>
            </a:endParaRPr>
          </a:p>
          <a:p>
            <a:endParaRPr lang="ru-RU" sz="1050" dirty="0">
              <a:latin typeface="Century Gothic" panose="020B0502020202020204" pitchFamily="34" charset="0"/>
            </a:endParaRPr>
          </a:p>
          <a:p>
            <a:r>
              <a:rPr lang="ru-RU" sz="1050" dirty="0">
                <a:latin typeface="Century Gothic" panose="020B0502020202020204" pitchFamily="34" charset="0"/>
              </a:rPr>
              <a:t>Главная цель - оказание качественных услуг населению в сфере жилищно-коммунального хозяйства и обеспечение комфортного и безопасного проживания.</a:t>
            </a:r>
          </a:p>
        </p:txBody>
      </p:sp>
    </p:spTree>
    <p:extLst>
      <p:ext uri="{BB962C8B-B14F-4D97-AF65-F5344CB8AC3E}">
        <p14:creationId xmlns:p14="http://schemas.microsoft.com/office/powerpoint/2010/main" val="79406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47A2DC-816B-4B34-8CC0-A4AB5F4E3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2"/>
          <a:stretch/>
        </p:blipFill>
        <p:spPr>
          <a:xfrm>
            <a:off x="0" y="2917348"/>
            <a:ext cx="9144000" cy="4000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8BEE0-0AB1-4107-921D-30518D1153DA}"/>
              </a:ext>
            </a:extLst>
          </p:cNvPr>
          <p:cNvSpPr txBox="1"/>
          <p:nvPr/>
        </p:nvSpPr>
        <p:spPr>
          <a:xfrm>
            <a:off x="5434701" y="4421674"/>
            <a:ext cx="2543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Обслуживаем дома, паркинги 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и придомовые территории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10055-9E70-490F-86E3-4CEEF42762B9}"/>
              </a:ext>
            </a:extLst>
          </p:cNvPr>
          <p:cNvSpPr txBox="1"/>
          <p:nvPr/>
        </p:nvSpPr>
        <p:spPr>
          <a:xfrm>
            <a:off x="1267398" y="1557736"/>
            <a:ext cx="63666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ЗАДАЧИ, КОТОРЫЕ МЫ РЕШАЕМ: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0AE7-1F42-4182-BC0E-EB14D5D2826D}"/>
              </a:ext>
            </a:extLst>
          </p:cNvPr>
          <p:cNvSpPr txBox="1"/>
          <p:nvPr/>
        </p:nvSpPr>
        <p:spPr>
          <a:xfrm>
            <a:off x="1592362" y="3587428"/>
            <a:ext cx="23487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Обеспечиваем безопасность и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комфорт проживания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E3A7E9-67BB-464D-A1FD-90ABE04D4783}"/>
              </a:ext>
            </a:extLst>
          </p:cNvPr>
          <p:cNvSpPr txBox="1"/>
          <p:nvPr/>
        </p:nvSpPr>
        <p:spPr>
          <a:xfrm>
            <a:off x="1592362" y="4424067"/>
            <a:ext cx="25667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Не допускаем, предотвращаем и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ликвидируем аварийные ситуации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6756A-FC95-47A9-8BE6-FBFE99CA6A08}"/>
              </a:ext>
            </a:extLst>
          </p:cNvPr>
          <p:cNvSpPr txBox="1"/>
          <p:nvPr/>
        </p:nvSpPr>
        <p:spPr>
          <a:xfrm>
            <a:off x="1592362" y="2624551"/>
            <a:ext cx="25431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Поддерживаем чистоту и порядок в местах общего пользования и на придомовых территориях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D0926-B6F7-4D98-8456-ACD37C86D876}"/>
              </a:ext>
            </a:extLst>
          </p:cNvPr>
          <p:cNvSpPr txBox="1"/>
          <p:nvPr/>
        </p:nvSpPr>
        <p:spPr>
          <a:xfrm>
            <a:off x="1592362" y="5175032"/>
            <a:ext cx="27533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Совершенствуем элементы благоустройства домов и территорий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C8D762-B306-4D63-8610-7F4B5FE98AB6}"/>
              </a:ext>
            </a:extLst>
          </p:cNvPr>
          <p:cNvSpPr txBox="1"/>
          <p:nvPr/>
        </p:nvSpPr>
        <p:spPr>
          <a:xfrm>
            <a:off x="5434701" y="3560278"/>
            <a:ext cx="2543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Помогаем организовать и проводить собрания жильцов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06AA43-34FC-4164-86EA-41179780F49A}"/>
              </a:ext>
            </a:extLst>
          </p:cNvPr>
          <p:cNvSpPr txBox="1"/>
          <p:nvPr/>
        </p:nvSpPr>
        <p:spPr>
          <a:xfrm>
            <a:off x="5434701" y="2594539"/>
            <a:ext cx="28450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Следим за бесперебойным функционированием диспетчерской службы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5ECE9A-71A9-4C78-A485-A7C02DF5B704}"/>
              </a:ext>
            </a:extLst>
          </p:cNvPr>
          <p:cNvSpPr txBox="1"/>
          <p:nvPr/>
        </p:nvSpPr>
        <p:spPr>
          <a:xfrm>
            <a:off x="5434701" y="5170393"/>
            <a:ext cx="2543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Оптимизируем расходы на услуги 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поставщиков и подрядчиков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6B75B72-F989-45E2-B4BA-4DFB63D86E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11" y="2693800"/>
            <a:ext cx="484749" cy="4847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0133588-D6E3-4E29-8463-4C51C054F8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5" y="3572956"/>
            <a:ext cx="433304" cy="4333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95BB74-50F8-48EA-97BA-79B5ED1D27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6" y="4406806"/>
            <a:ext cx="433304" cy="4333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9602B9C-3F5C-4DDC-9BE1-2B9A9075FB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6" y="5154588"/>
            <a:ext cx="433304" cy="43330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9CF366B-EC38-4826-8AFA-9EEB1DA3EE1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11" y="2693800"/>
            <a:ext cx="394390" cy="39439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0426A11-4434-4620-9AA4-CDDEE1C3A9C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04" y="3483837"/>
            <a:ext cx="503630" cy="58941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C55C8D5-E588-4A6B-8E12-6051DFAB51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96" y="4406805"/>
            <a:ext cx="466423" cy="46642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375B362-3C0A-4CC6-A18D-B863D8B0FA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5092765"/>
            <a:ext cx="547259" cy="5472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5C7E1F-241F-47FB-9FC2-1C429C9105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8" t="16698" r="19026" b="551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6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503B32C-8823-43FA-BAC5-1543CAE97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 b="17976"/>
          <a:stretch/>
        </p:blipFill>
        <p:spPr>
          <a:xfrm flipH="1">
            <a:off x="5934934" y="4475959"/>
            <a:ext cx="3209066" cy="23820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3A26758-1F46-49D3-B3AD-08498C2E6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b="19360"/>
          <a:stretch/>
        </p:blipFill>
        <p:spPr>
          <a:xfrm>
            <a:off x="-104970" y="4516160"/>
            <a:ext cx="3209066" cy="23418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88F634-E153-4650-953B-EB7C11FEB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2032" r="12430" b="1897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41F13E-859C-44D1-9900-CCCB0EC3727B}"/>
              </a:ext>
            </a:extLst>
          </p:cNvPr>
          <p:cNvSpPr txBox="1"/>
          <p:nvPr/>
        </p:nvSpPr>
        <p:spPr>
          <a:xfrm>
            <a:off x="1818746" y="4962215"/>
            <a:ext cx="2543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A91038"/>
                </a:solidFill>
                <a:latin typeface="Century Gothic" panose="020B0502020202020204" pitchFamily="34" charset="0"/>
              </a:rPr>
              <a:t>Р-Н </a:t>
            </a:r>
            <a:r>
              <a:rPr lang="ru-RU" sz="1050">
                <a:solidFill>
                  <a:srgbClr val="A91038"/>
                </a:solidFill>
                <a:latin typeface="Century Gothic" panose="020B0502020202020204" pitchFamily="34" charset="0"/>
              </a:rPr>
              <a:t>ЗАМОСКВОРЕЧЬЕ </a:t>
            </a:r>
            <a:r>
              <a:rPr lang="ru-RU" sz="1050" smtClean="0">
                <a:solidFill>
                  <a:srgbClr val="A91038"/>
                </a:solidFill>
                <a:latin typeface="Century Gothic" panose="020B0502020202020204" pitchFamily="34" charset="0"/>
              </a:rPr>
              <a:t>(30 </a:t>
            </a:r>
            <a:r>
              <a:rPr lang="ru-RU" sz="1050" dirty="0">
                <a:solidFill>
                  <a:srgbClr val="A91038"/>
                </a:solidFill>
                <a:latin typeface="Century Gothic" panose="020B0502020202020204" pitchFamily="34" charset="0"/>
              </a:rPr>
              <a:t>ДОМОВ)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49A72-E272-49A8-88BF-1B14D9919F1F}"/>
              </a:ext>
            </a:extLst>
          </p:cNvPr>
          <p:cNvSpPr txBox="1"/>
          <p:nvPr/>
        </p:nvSpPr>
        <p:spPr>
          <a:xfrm>
            <a:off x="2423227" y="5770404"/>
            <a:ext cx="47375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A91038"/>
                </a:solidFill>
                <a:latin typeface="Century Gothic" panose="020B0502020202020204" pitchFamily="34" charset="0"/>
              </a:rPr>
              <a:t>Р-Н ОРЕХОВО-БОРИСОВО СЕВЕРНОЕ (3 ДОМА)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4403BE4-08BE-453D-B0C8-D3AA7C24A784}"/>
              </a:ext>
            </a:extLst>
          </p:cNvPr>
          <p:cNvCxnSpPr>
            <a:cxnSpLocks/>
          </p:cNvCxnSpPr>
          <p:nvPr/>
        </p:nvCxnSpPr>
        <p:spPr>
          <a:xfrm flipV="1">
            <a:off x="4247010" y="4217691"/>
            <a:ext cx="2597621" cy="808189"/>
          </a:xfrm>
          <a:prstGeom prst="line">
            <a:avLst/>
          </a:prstGeom>
          <a:ln w="25400">
            <a:solidFill>
              <a:srgbClr val="A9103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09A1E674-9E8D-46A0-BCA3-67456BBDB1A4}"/>
              </a:ext>
            </a:extLst>
          </p:cNvPr>
          <p:cNvCxnSpPr>
            <a:cxnSpLocks/>
          </p:cNvCxnSpPr>
          <p:nvPr/>
        </p:nvCxnSpPr>
        <p:spPr>
          <a:xfrm flipV="1">
            <a:off x="5685372" y="5288080"/>
            <a:ext cx="1479089" cy="525371"/>
          </a:xfrm>
          <a:prstGeom prst="line">
            <a:avLst/>
          </a:prstGeom>
          <a:ln w="25400">
            <a:solidFill>
              <a:srgbClr val="A9103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D8FE9CA-EB38-43A9-B846-64C2DD38D049}"/>
              </a:ext>
            </a:extLst>
          </p:cNvPr>
          <p:cNvSpPr txBox="1"/>
          <p:nvPr/>
        </p:nvSpPr>
        <p:spPr>
          <a:xfrm>
            <a:off x="895383" y="1416504"/>
            <a:ext cx="6366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ОБЪЕКТЫ, О КОТОРЫХ</a:t>
            </a:r>
          </a:p>
          <a:p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МЫ ЗАБОТИМСЯ: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10DE3B-0989-4403-9B97-C54BA4B8B8BE}"/>
              </a:ext>
            </a:extLst>
          </p:cNvPr>
          <p:cNvSpPr txBox="1"/>
          <p:nvPr/>
        </p:nvSpPr>
        <p:spPr>
          <a:xfrm>
            <a:off x="921549" y="2447804"/>
            <a:ext cx="39172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50" dirty="0">
              <a:latin typeface="Century Gothic" panose="020B0502020202020204" pitchFamily="34" charset="0"/>
            </a:endParaRPr>
          </a:p>
          <a:p>
            <a:r>
              <a:rPr lang="ru-RU" sz="1050" dirty="0">
                <a:latin typeface="Century Gothic" panose="020B0502020202020204" pitchFamily="34" charset="0"/>
              </a:rPr>
              <a:t>В управлении нашей компании находится </a:t>
            </a:r>
            <a:r>
              <a:rPr lang="ru-RU" sz="1050" dirty="0" smtClean="0">
                <a:latin typeface="Century Gothic" panose="020B0502020202020204" pitchFamily="34" charset="0"/>
              </a:rPr>
              <a:t>32 </a:t>
            </a:r>
            <a:r>
              <a:rPr lang="ru-RU" sz="1050" dirty="0">
                <a:latin typeface="Century Gothic" panose="020B0502020202020204" pitchFamily="34" charset="0"/>
              </a:rPr>
              <a:t>многоквартирных жилых домов и 1 многоквартирный нежилой дом в районах Замоскворечье и Орехово-Борисово Северное. Также компания занимается обслуживанием придомовой парковочной зоны.”</a:t>
            </a:r>
          </a:p>
        </p:txBody>
      </p:sp>
    </p:spTree>
    <p:extLst>
      <p:ext uri="{BB962C8B-B14F-4D97-AF65-F5344CB8AC3E}">
        <p14:creationId xmlns:p14="http://schemas.microsoft.com/office/powerpoint/2010/main" val="2042442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A7124F-68A9-4B41-8F43-E593F0ACF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60" t="7807" r="12440" b="7807"/>
          <a:stretch/>
        </p:blipFill>
        <p:spPr>
          <a:xfrm>
            <a:off x="0" y="0"/>
            <a:ext cx="9151374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9BC216-27E3-43BD-AA6A-836F783D37A1}"/>
              </a:ext>
            </a:extLst>
          </p:cNvPr>
          <p:cNvSpPr/>
          <p:nvPr/>
        </p:nvSpPr>
        <p:spPr>
          <a:xfrm>
            <a:off x="0" y="0"/>
            <a:ext cx="9151373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DA355F-C12D-41D1-B7FC-44CE871F1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7" y="964743"/>
            <a:ext cx="9030480" cy="500153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9EC5FF-6747-4E81-9ADE-D806FFE19576}"/>
              </a:ext>
            </a:extLst>
          </p:cNvPr>
          <p:cNvSpPr txBox="1"/>
          <p:nvPr/>
        </p:nvSpPr>
        <p:spPr>
          <a:xfrm>
            <a:off x="3384116" y="3140051"/>
            <a:ext cx="2375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A91038"/>
                </a:solidFill>
                <a:latin typeface="Mazzard H Light" pitchFamily="2" charset="-52"/>
              </a:rPr>
              <a:t>РАБОТЫ, КОТОРЫЕ </a:t>
            </a:r>
          </a:p>
          <a:p>
            <a:pPr algn="ctr"/>
            <a:r>
              <a:rPr lang="ru-RU" sz="1500" dirty="0">
                <a:solidFill>
                  <a:srgbClr val="A91038"/>
                </a:solidFill>
                <a:latin typeface="Mazzard H Light" pitchFamily="2" charset="-52"/>
              </a:rPr>
              <a:t>МЫ ВЫПОЛНЯЕМ: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F8332-1E48-4D5E-B0A2-1E47369ABC41}"/>
              </a:ext>
            </a:extLst>
          </p:cNvPr>
          <p:cNvSpPr txBox="1"/>
          <p:nvPr/>
        </p:nvSpPr>
        <p:spPr>
          <a:xfrm>
            <a:off x="964609" y="1348697"/>
            <a:ext cx="3390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Общестроительные работы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D369D2-E79A-4A41-9DF3-35710A8DB867}"/>
              </a:ext>
            </a:extLst>
          </p:cNvPr>
          <p:cNvSpPr txBox="1"/>
          <p:nvPr/>
        </p:nvSpPr>
        <p:spPr>
          <a:xfrm>
            <a:off x="-124691" y="2107756"/>
            <a:ext cx="339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Ремонтно-строительные 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работы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135CCC-9D73-4795-B1A4-D20719506693}"/>
              </a:ext>
            </a:extLst>
          </p:cNvPr>
          <p:cNvSpPr txBox="1"/>
          <p:nvPr/>
        </p:nvSpPr>
        <p:spPr>
          <a:xfrm>
            <a:off x="0" y="3245286"/>
            <a:ext cx="3266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Теплоизоляционные работы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DB55BA-3B0F-4D42-9BF0-8246F4C5D351}"/>
              </a:ext>
            </a:extLst>
          </p:cNvPr>
          <p:cNvSpPr txBox="1"/>
          <p:nvPr/>
        </p:nvSpPr>
        <p:spPr>
          <a:xfrm>
            <a:off x="4881817" y="1267721"/>
            <a:ext cx="3167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Благоустройство дворовой 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территории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C37731-2AB6-4716-9DD9-38CDAFF896F8}"/>
              </a:ext>
            </a:extLst>
          </p:cNvPr>
          <p:cNvSpPr txBox="1"/>
          <p:nvPr/>
        </p:nvSpPr>
        <p:spPr>
          <a:xfrm>
            <a:off x="5788072" y="2203791"/>
            <a:ext cx="3292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Уборка снега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B32546-60A3-44D4-857A-169AFBFFFDD1}"/>
              </a:ext>
            </a:extLst>
          </p:cNvPr>
          <p:cNvSpPr txBox="1"/>
          <p:nvPr/>
        </p:nvSpPr>
        <p:spPr>
          <a:xfrm>
            <a:off x="5841639" y="3257264"/>
            <a:ext cx="3292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Малые формы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D6EDA2-A559-4147-BB72-836871E719EC}"/>
              </a:ext>
            </a:extLst>
          </p:cNvPr>
          <p:cNvSpPr txBox="1"/>
          <p:nvPr/>
        </p:nvSpPr>
        <p:spPr>
          <a:xfrm>
            <a:off x="5953465" y="4245626"/>
            <a:ext cx="330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Содержание и техническое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обслуживание МКД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E7BB50-B4D0-4961-BDE4-1E9FD69C22DA}"/>
              </a:ext>
            </a:extLst>
          </p:cNvPr>
          <p:cNvSpPr txBox="1"/>
          <p:nvPr/>
        </p:nvSpPr>
        <p:spPr>
          <a:xfrm>
            <a:off x="4850838" y="5083027"/>
            <a:ext cx="339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Санитарно-техническое</a:t>
            </a:r>
          </a:p>
          <a:p>
            <a:pPr algn="ctr"/>
            <a:r>
              <a:rPr lang="ru-RU" sz="1200" dirty="0">
                <a:latin typeface="Century Gothic" panose="020B0502020202020204" pitchFamily="34" charset="0"/>
              </a:rPr>
              <a:t> обслуживание мест общего пользования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55E27E-ECFB-48C7-80B7-FBA4C1FBA028}"/>
              </a:ext>
            </a:extLst>
          </p:cNvPr>
          <p:cNvSpPr txBox="1"/>
          <p:nvPr/>
        </p:nvSpPr>
        <p:spPr>
          <a:xfrm>
            <a:off x="-30153" y="4307739"/>
            <a:ext cx="3241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Гидроизоляционные работы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2C1FB8-9A03-4F41-81E9-0C6D437CD9BF}"/>
              </a:ext>
            </a:extLst>
          </p:cNvPr>
          <p:cNvSpPr txBox="1"/>
          <p:nvPr/>
        </p:nvSpPr>
        <p:spPr>
          <a:xfrm>
            <a:off x="1026953" y="5230909"/>
            <a:ext cx="3266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Электромонтажные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316753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47A2DC-816B-4B34-8CC0-A4AB5F4E3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2"/>
          <a:stretch/>
        </p:blipFill>
        <p:spPr>
          <a:xfrm>
            <a:off x="14289" y="2278743"/>
            <a:ext cx="9144000" cy="4602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410055-9E70-490F-86E3-4CEEF42762B9}"/>
              </a:ext>
            </a:extLst>
          </p:cNvPr>
          <p:cNvSpPr txBox="1"/>
          <p:nvPr/>
        </p:nvSpPr>
        <p:spPr>
          <a:xfrm>
            <a:off x="707296" y="1638593"/>
            <a:ext cx="8090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ПОЧЕМУ СТОИТ ВЫБРАТЬ ИМЕННО НАС?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6756A-FC95-47A9-8BE6-FBFE99CA6A08}"/>
              </a:ext>
            </a:extLst>
          </p:cNvPr>
          <p:cNvSpPr txBox="1"/>
          <p:nvPr/>
        </p:nvSpPr>
        <p:spPr>
          <a:xfrm>
            <a:off x="967975" y="2205588"/>
            <a:ext cx="735092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50" dirty="0">
              <a:latin typeface="Century Gothic" panose="020B0502020202020204" pitchFamily="34" charset="0"/>
            </a:endParaRPr>
          </a:p>
          <a:p>
            <a:r>
              <a:rPr lang="ru-RU" sz="1050" dirty="0">
                <a:latin typeface="Century Gothic" panose="020B0502020202020204" pitchFamily="34" charset="0"/>
              </a:rPr>
              <a:t>Компания </a:t>
            </a:r>
            <a:r>
              <a:rPr lang="ru-RU" sz="1050" dirty="0" err="1">
                <a:latin typeface="Century Gothic" panose="020B0502020202020204" pitchFamily="34" charset="0"/>
              </a:rPr>
              <a:t>Профновации</a:t>
            </a:r>
            <a:r>
              <a:rPr lang="ru-RU" sz="1050" dirty="0">
                <a:latin typeface="Century Gothic" panose="020B0502020202020204" pitchFamily="34" charset="0"/>
              </a:rPr>
              <a:t> имеет многочисленные положительные отзывы от жителей домов, о которых мы заботимся, и получает благодарности от Управы и префектуры за надёжность и качество выполняемых работ. Мы занимаем лидирующие позиции в рейтинге управляющих компаний и постоянно растём в показателях.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Сотрудники и руководство нашей компании стараются быть в контакте с жильцами и конструктивно решать возникающие вопросы, стремясь к взаимопониманию.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2693C7-1C67-4707-9981-FE63BB43C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t="-1" r="1846" b="31057"/>
          <a:stretch/>
        </p:blipFill>
        <p:spPr>
          <a:xfrm>
            <a:off x="0" y="4201659"/>
            <a:ext cx="9158289" cy="265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2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B4BF98-0385-499F-86AA-1A58E352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1" r="60829"/>
          <a:stretch/>
        </p:blipFill>
        <p:spPr>
          <a:xfrm>
            <a:off x="5328487" y="0"/>
            <a:ext cx="3790336" cy="23621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C6576-0444-476C-8284-E812FB18A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1000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-17190" y="406400"/>
            <a:ext cx="9191134" cy="64066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A8FB77-0AE0-4ED1-A458-AC2462DE0F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b="40140"/>
          <a:stretch/>
        </p:blipFill>
        <p:spPr>
          <a:xfrm>
            <a:off x="-21334" y="4409918"/>
            <a:ext cx="5569303" cy="246563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233C999-316E-4CE0-9AE4-815C4FE17514}"/>
              </a:ext>
            </a:extLst>
          </p:cNvPr>
          <p:cNvSpPr/>
          <p:nvPr/>
        </p:nvSpPr>
        <p:spPr>
          <a:xfrm>
            <a:off x="5805026" y="2546773"/>
            <a:ext cx="1716213" cy="2641706"/>
          </a:xfrm>
          <a:prstGeom prst="rect">
            <a:avLst/>
          </a:prstGeom>
          <a:noFill/>
          <a:ln w="25400">
            <a:solidFill>
              <a:srgbClr val="A9103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0F9840C-7B3D-4DA6-AC0E-5E8FDF535EAA}"/>
              </a:ext>
            </a:extLst>
          </p:cNvPr>
          <p:cNvSpPr/>
          <p:nvPr/>
        </p:nvSpPr>
        <p:spPr>
          <a:xfrm>
            <a:off x="1622761" y="2546773"/>
            <a:ext cx="1716213" cy="2641706"/>
          </a:xfrm>
          <a:prstGeom prst="rect">
            <a:avLst/>
          </a:prstGeom>
          <a:noFill/>
          <a:ln w="25400">
            <a:solidFill>
              <a:srgbClr val="40648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672CB-D439-4587-B2D0-27F3D8248B80}"/>
              </a:ext>
            </a:extLst>
          </p:cNvPr>
          <p:cNvSpPr txBox="1"/>
          <p:nvPr/>
        </p:nvSpPr>
        <p:spPr>
          <a:xfrm>
            <a:off x="232232" y="848264"/>
            <a:ext cx="8822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КАК ВЫГЛЯДЯТ ДОМА, </a:t>
            </a:r>
          </a:p>
          <a:p>
            <a:pPr algn="ctr"/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О КОТОРЫХ МЫ ЗАБОТИМСЯ: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D7CF3B-1F9B-4C03-BA81-D9034EF5E8CD}"/>
              </a:ext>
            </a:extLst>
          </p:cNvPr>
          <p:cNvSpPr txBox="1"/>
          <p:nvPr/>
        </p:nvSpPr>
        <p:spPr>
          <a:xfrm>
            <a:off x="6575647" y="5627290"/>
            <a:ext cx="2543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Century Gothic" panose="020B0502020202020204" pitchFamily="34" charset="0"/>
              </a:rPr>
              <a:t>ДОМ В ЗАМОСКВОРЕЧЬЕ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09D946-92AF-4AEA-9EA7-DC8FEED2BA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5" y="2630481"/>
            <a:ext cx="8410484" cy="240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B4BF98-0385-499F-86AA-1A58E352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1" r="60829"/>
          <a:stretch/>
        </p:blipFill>
        <p:spPr>
          <a:xfrm>
            <a:off x="5328487" y="0"/>
            <a:ext cx="3790336" cy="23621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C6576-0444-476C-8284-E812FB18A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1000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-17190" y="406400"/>
            <a:ext cx="9191134" cy="64066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A8FB77-0AE0-4ED1-A458-AC2462DE0F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b="40140"/>
          <a:stretch/>
        </p:blipFill>
        <p:spPr>
          <a:xfrm>
            <a:off x="-21334" y="4409918"/>
            <a:ext cx="5569303" cy="246563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233C999-316E-4CE0-9AE4-815C4FE17514}"/>
              </a:ext>
            </a:extLst>
          </p:cNvPr>
          <p:cNvSpPr/>
          <p:nvPr/>
        </p:nvSpPr>
        <p:spPr>
          <a:xfrm>
            <a:off x="5805026" y="2546773"/>
            <a:ext cx="1716213" cy="2641706"/>
          </a:xfrm>
          <a:prstGeom prst="rect">
            <a:avLst/>
          </a:prstGeom>
          <a:noFill/>
          <a:ln w="25400">
            <a:solidFill>
              <a:srgbClr val="A9103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0F9840C-7B3D-4DA6-AC0E-5E8FDF535EAA}"/>
              </a:ext>
            </a:extLst>
          </p:cNvPr>
          <p:cNvSpPr/>
          <p:nvPr/>
        </p:nvSpPr>
        <p:spPr>
          <a:xfrm>
            <a:off x="1622761" y="2546773"/>
            <a:ext cx="1716213" cy="2641706"/>
          </a:xfrm>
          <a:prstGeom prst="rect">
            <a:avLst/>
          </a:prstGeom>
          <a:noFill/>
          <a:ln w="25400">
            <a:solidFill>
              <a:srgbClr val="40648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672CB-D439-4587-B2D0-27F3D8248B80}"/>
              </a:ext>
            </a:extLst>
          </p:cNvPr>
          <p:cNvSpPr txBox="1"/>
          <p:nvPr/>
        </p:nvSpPr>
        <p:spPr>
          <a:xfrm>
            <a:off x="232232" y="848264"/>
            <a:ext cx="8822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КАК ВЫГЛЯДЯТ ДОМА, </a:t>
            </a:r>
          </a:p>
          <a:p>
            <a:pPr algn="ctr"/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О КОТОРЫХ МЫ ЗАБОТИМСЯ: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D7CF3B-1F9B-4C03-BA81-D9034EF5E8CD}"/>
              </a:ext>
            </a:extLst>
          </p:cNvPr>
          <p:cNvSpPr txBox="1"/>
          <p:nvPr/>
        </p:nvSpPr>
        <p:spPr>
          <a:xfrm>
            <a:off x="6575647" y="5627290"/>
            <a:ext cx="25431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Century Gothic" panose="020B0502020202020204" pitchFamily="34" charset="0"/>
              </a:rPr>
              <a:t>ДОМ В ОРЕХОВО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09D946-92AF-4AEA-9EA7-DC8FEED2BA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326" y="2630481"/>
            <a:ext cx="8410482" cy="240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3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85D86F5-0809-4358-A652-1ABEBAFD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6" b="15635"/>
          <a:stretch/>
        </p:blipFill>
        <p:spPr>
          <a:xfrm flipH="1">
            <a:off x="6052506" y="3588368"/>
            <a:ext cx="3091493" cy="32696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890E9B-F843-45BD-BF18-1B6D86472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6" r="1" b="18384"/>
          <a:stretch/>
        </p:blipFill>
        <p:spPr>
          <a:xfrm>
            <a:off x="0" y="3694941"/>
            <a:ext cx="3585825" cy="31630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123F97B-F417-4EB0-8488-E0EEFD2F4384}"/>
              </a:ext>
            </a:extLst>
          </p:cNvPr>
          <p:cNvSpPr txBox="1"/>
          <p:nvPr/>
        </p:nvSpPr>
        <p:spPr>
          <a:xfrm>
            <a:off x="606153" y="1336377"/>
            <a:ext cx="36496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A91038"/>
                </a:solidFill>
                <a:latin typeface="Mazzard H Light" pitchFamily="2" charset="-52"/>
              </a:rPr>
              <a:t>НАС ВЫБИРАЮТ!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991420-A487-4F71-B6C1-0D1C94743C8E}"/>
              </a:ext>
            </a:extLst>
          </p:cNvPr>
          <p:cNvSpPr txBox="1"/>
          <p:nvPr/>
        </p:nvSpPr>
        <p:spPr>
          <a:xfrm>
            <a:off x="556514" y="2404754"/>
            <a:ext cx="36496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За годы успешной и качественной работы наша компания надёжно завоевала доверие жильцов. Мы регулярно получаем положительные отзывы.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0382F0-BBD9-4340-A408-F5DE3E39E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28" y="265941"/>
            <a:ext cx="4780771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84C02-63CA-428C-819C-80D490F845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07" y="637548"/>
            <a:ext cx="9144000" cy="611478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FB563C-7F27-4BB3-96A6-0A9EE7FF03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3" r="29226"/>
          <a:stretch/>
        </p:blipFill>
        <p:spPr>
          <a:xfrm>
            <a:off x="4113513" y="0"/>
            <a:ext cx="5025093" cy="447707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AAAFB1B-CBE6-454F-B088-15329B720E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b="32374"/>
          <a:stretch/>
        </p:blipFill>
        <p:spPr>
          <a:xfrm>
            <a:off x="0" y="2769574"/>
            <a:ext cx="4586323" cy="40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20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365</Words>
  <Application>Microsoft Office PowerPoint</Application>
  <PresentationFormat>Экран (4:3)</PresentationFormat>
  <Paragraphs>62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Mazzard H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Daria Vergeles</dc:creator>
  <cp:lastModifiedBy>user</cp:lastModifiedBy>
  <cp:revision>30</cp:revision>
  <dcterms:created xsi:type="dcterms:W3CDTF">2022-11-29T03:10:00Z</dcterms:created>
  <dcterms:modified xsi:type="dcterms:W3CDTF">2025-02-03T13:18:26Z</dcterms:modified>
</cp:coreProperties>
</file>